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handoutMasterIdLst>
    <p:handoutMasterId r:id="rId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8994"/>
    <p:restoredTop sz="94617"/>
  </p:normalViewPr>
  <p:slideViewPr>
    <p:cSldViewPr snapToGrid="0" snapToObjects="1">
      <p:cViewPr varScale="1">
        <p:scale>
          <a:sx n="104" d="100"/>
          <a:sy n="104" d="100"/>
        </p:scale>
        <p:origin x="6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4020" y="96"/>
      </p:cViewPr>
      <p:guideLst/>
    </p:cSldViewPr>
  </p:notes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61" Type="http://schemas.openxmlformats.org/officeDocument/2006/relationships/tableStyles" Target="tableStyles.xml" /><Relationship Id="rId6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59" Type="http://schemas.openxmlformats.org/officeDocument/2006/relationships/viewProps" Target="viewProps.xml" /><Relationship Id="rId58" Type="http://schemas.openxmlformats.org/officeDocument/2006/relationships/presProps" Target="presProps.xml" /><Relationship Id="rId57" Type="http://schemas.openxmlformats.org/officeDocument/2006/relationships/handoutMaster" Target="handoutMasters/handout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106" y="1244455"/>
            <a:ext cx="9657432" cy="2387600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39" y="4395294"/>
            <a:ext cx="9978566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D69B6A-2F1D-48E0-81B8-07CAD58E59D8}"/>
              </a:ext>
            </a:extLst>
          </p:cNvPr>
          <p:cNvCxnSpPr>
            <a:cxnSpLocks/>
          </p:cNvCxnSpPr>
          <p:nvPr userDrawn="1"/>
        </p:nvCxnSpPr>
        <p:spPr>
          <a:xfrm>
            <a:off x="3006479" y="3886468"/>
            <a:ext cx="68146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70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>
            <a:lvl1pPr>
              <a:defRPr b="1"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80" y="1479115"/>
            <a:ext cx="11915476" cy="493131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936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27FD6E-D029-428A-837A-ED50FCC0F1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1709738"/>
            <a:ext cx="11142600" cy="3046989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136" y="5033818"/>
            <a:ext cx="9626228" cy="105583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0580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-140"/>
            <a:ext cx="1028155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7142" y="1626669"/>
            <a:ext cx="8431352" cy="49268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8494" y="1626669"/>
            <a:ext cx="2855258" cy="492681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18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5364" y="0"/>
            <a:ext cx="105066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618" y="1524000"/>
            <a:ext cx="11702473" cy="4941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6F8F0-9CD2-4AE3-8AA3-3D9B1002528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650"/>
            <a:ext cx="1848651" cy="1288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F1277F-0ED2-4307-AF2A-087FF567F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840" y="6490226"/>
            <a:ext cx="13919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6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40404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www.humanitarianresponse.info/sites/www.humanitarianresponse.info/files/documents/files/Comparison%20Tool%20Guidance%202015%20FINAL-EN.pdf#page=12" TargetMode="Externa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ata.humdata.org/dataset/the-bahamas-hurricane-dorian-site-assessment-round-3-november-2019#" TargetMode="External" /><Relationship Id="rId3" Type="http://schemas.openxmlformats.org/officeDocument/2006/relationships/hyperlink" Target="https://displacement.iom.int/reports/bahamas-%E2%80%94-hurricane-dorian-%E2%80%93-site-assessment-%E2%80%93-round-3-november-2019?close=true" TargetMode="Externa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5106" y="1244455"/>
            <a:ext cx="9657432" cy="2387600"/>
          </a:xfrm>
        </p:spPr>
        <p:txBody>
          <a:bodyPr/>
          <a:lstStyle/>
          <a:p>
            <a:pPr lvl="0" marL="0" indent="0">
              <a:buNone/>
            </a:pPr>
            <a:r>
              <a:rPr/>
              <a:t>Building</a:t>
            </a:r>
            <a:r>
              <a:rPr/>
              <a:t> </a:t>
            </a:r>
            <a:r>
              <a:rPr/>
              <a:t>Humanitarian</a:t>
            </a:r>
            <a:r>
              <a:rPr/>
              <a:t> </a:t>
            </a:r>
            <a:r>
              <a:rPr/>
              <a:t>Severity</a:t>
            </a:r>
            <a:r>
              <a:rPr/>
              <a:t> </a:t>
            </a:r>
            <a:r>
              <a:rPr/>
              <a:t>Index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39" y="4395294"/>
            <a:ext cx="9978566" cy="1655762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Workshop</a:t>
            </a:r>
          </a:p>
        </p:txBody>
      </p:sp>
      <p:sp/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D69B6A-2F1D-48E0-81B8-07CAD58E59D8}"/>
              </a:ext>
            </a:extLst>
          </p:cNvPr>
          <p:cNvCxnSpPr>
            <a:cxnSpLocks/>
          </p:cNvCxnSpPr>
          <p:nvPr userDrawn="1"/>
        </p:nvCxnSpPr>
        <p:spPr>
          <a:xfrm>
            <a:off x="3006479" y="3886468"/>
            <a:ext cx="68146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Consistency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Indicators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Checking correlation between indicators allows to ensure that they actually measure a meaningful composite (if not enough correlated, they are not related, if too correlated, sub-indicators are redundant). This is an essential step to eliminate indicators from the theoretical framework.</a:t>
            </a:r>
          </a:p>
          <a:p>
            <a:pPr lvl="0" marL="0" indent="0">
              <a:buNone/>
            </a:pPr>
            <a:r>
              <a:rPr/>
              <a:t>Cronbach’s alpha, (or coefficient alpha), also measures reliability / consistency (i.e. how well a test measures what it should: measure of the stability of test scores). As a rule of thumbs, a score of more than 0.7 indicates an acceptable level of consistency:</a:t>
            </a:r>
          </a:p>
          <a:p>
            <a:pPr lvl="1"/>
            <a:r>
              <a:rPr/>
              <a:t>A high level for alpha may mean that all indicators are highly correlated (meaning we have redundant indicators representing the same thing…).</a:t>
            </a:r>
          </a:p>
          <a:p>
            <a:pPr lvl="1"/>
            <a:r>
              <a:rPr/>
              <a:t>A low value for alpha may mean that there are not enough indicators or that the indicators are poorly interrelated.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Aggregation</a:t>
            </a:r>
            <a:r>
              <a:rPr/>
              <a:t> </a:t>
            </a:r>
            <a:r>
              <a:rPr/>
              <a:t>&amp;</a:t>
            </a:r>
            <a:r>
              <a:rPr/>
              <a:t> </a:t>
            </a:r>
            <a:r>
              <a:rPr/>
              <a:t>Weighting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 weighting, the main issue to address is related to the concept of </a:t>
            </a:r>
            <a:r>
              <a:rPr b="1"/>
              <a:t>compensability</a:t>
            </a:r>
            <a:r>
              <a:rPr/>
              <a:t>. Namely the question is to know to what extent can we accept that the high score of an indicator go to compensate the low score of another indicator?</a:t>
            </a:r>
          </a:p>
          <a:p>
            <a:pPr lvl="0" marL="0" indent="0">
              <a:buNone/>
            </a:pPr>
            <a:r>
              <a:rPr/>
              <a:t>This problem of compensability is intertwined with the issue of attribution of weights for each sub-indicator in order to calculate the final aggregation.</a:t>
            </a:r>
          </a:p>
          <a:p>
            <a:pPr lvl="0" marL="0" indent="0">
              <a:buNone/>
            </a:pPr>
            <a:r>
              <a:rPr/>
              <a:t>Simply using </a:t>
            </a:r>
            <a:r>
              <a:rPr i="1"/>
              <a:t>“equal weight”</a:t>
            </a:r>
            <a:r>
              <a:rPr/>
              <a:t> (all indicators account for the same in the final index) and </a:t>
            </a:r>
            <a:r>
              <a:rPr i="1"/>
              <a:t>“arithmetic aggregation”</a:t>
            </a:r>
            <a:r>
              <a:rPr/>
              <a:t> (</a:t>
            </a:r>
            <a:r>
              <a:rPr i="1"/>
              <a:t>all indicators are substituable</a:t>
            </a:r>
            <a:r>
              <a:rPr/>
              <a:t>) is unlikely to depict the complex issue of Humanitarian Severity and is likely to comes with the risk of misrepresenting the reality.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Benefice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Doubt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Benefit of the Doubt approach (BoD)</a:t>
            </a:r>
            <a:r>
              <a:rPr/>
              <a:t>, application of Data Envelopment Analysis (DEA), ensures that weights are endogenously determined by the observed performances. Benchmark is not based on theoretical bounds, but it’s a linear combination of the observed best performances.</a:t>
            </a:r>
          </a:p>
          <a:p>
            <a:pPr lvl="1"/>
            <a:r>
              <a:rPr b="1"/>
              <a:t>Directional Benefit of the Doubt (D-BoD)</a:t>
            </a:r>
            <a:r>
              <a:rPr/>
              <a:t> model enhances non-compensatory property by introducing directional penalties in a standard BoD model in order to consider the preference structure among simple indicators.</a:t>
            </a:r>
          </a:p>
          <a:p>
            <a:pPr lvl="1"/>
            <a:r>
              <a:rPr b="1"/>
              <a:t>Robust Benefit of the Doubt approach (RBoD)</a:t>
            </a:r>
            <a:r>
              <a:rPr/>
              <a:t> is an extension of BoD based on the concept of the expected minimum input function.</a:t>
            </a:r>
          </a:p>
          <a:p>
            <a:pPr lvl="1"/>
            <a:r>
              <a:rPr b="1"/>
              <a:t>Benefit of the Doubt approach (BoD)</a:t>
            </a:r>
            <a:r>
              <a:rPr/>
              <a:t> index with constraints on weights allows for constraints (so that there is none not valued) and with a penalty.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b="1"/>
              <a:t>Factor analysis</a:t>
            </a:r>
            <a:r>
              <a:rPr/>
              <a:t> groups together simple indicators to estimate a composite indicator that captures as much as possible of the information common to individual indicators.</a:t>
            </a:r>
          </a:p>
          <a:p>
            <a:pPr lvl="1"/>
            <a:r>
              <a:rPr b="1"/>
              <a:t>Mean-Min Function</a:t>
            </a:r>
            <a:r>
              <a:rPr/>
              <a:t> is an intermediate case between arithmetic mean, according to which no unbalance is penalized, and min function, according to which the penalization is maximum.</a:t>
            </a:r>
          </a:p>
          <a:p>
            <a:pPr lvl="1"/>
            <a:r>
              <a:rPr b="1"/>
              <a:t>Geometric aggregation</a:t>
            </a:r>
            <a:r>
              <a:rPr/>
              <a:t> uses the geometric mean to aggregate the single indicators and therefore allows to bypass the full compensability hypothesis using geometric mean.</a:t>
            </a:r>
          </a:p>
          <a:p>
            <a:pPr lvl="1"/>
            <a:r>
              <a:rPr b="1"/>
              <a:t>Mazziotta-Pareto Index</a:t>
            </a:r>
            <a:r>
              <a:rPr/>
              <a:t> transforms a set of individual indicators in standardized variables and summarizes them using an arithmetic mean adjusted by a “penalty” coefficient related to the variability of each unit.</a:t>
            </a:r>
          </a:p>
          <a:p>
            <a:pPr lvl="1"/>
            <a:r>
              <a:rPr b="1"/>
              <a:t>Wroclaw taxonomy method</a:t>
            </a:r>
            <a:r>
              <a:rPr/>
              <a:t> is based on the distance from a theoretical unit characterized by the best performance for all indicators considered.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Using each of the algorithm explained above, locations will be ranked differently.</a:t>
            </a:r>
          </a:p>
          <a:p>
            <a:pPr lvl="0" marL="0" indent="0">
              <a:spcBef>
                <a:spcPts val="3000"/>
              </a:spcBef>
              <a:buNone/>
            </a:pPr>
            <a:r>
              <a:rPr b="1"/>
              <a:t>Sensitivity Analysis</a:t>
            </a:r>
          </a:p>
          <a:p>
            <a:pPr lvl="0" marL="0" indent="0">
              <a:buNone/>
            </a:pPr>
            <a:r>
              <a:rPr/>
              <a:t>Looking at results, we can identify and retain the most </a:t>
            </a:r>
            <a:r>
              <a:rPr b="1"/>
              <a:t>stable</a:t>
            </a:r>
            <a:r>
              <a:rPr/>
              <a:t> aggregation method.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1709738"/>
            <a:ext cx="11142600" cy="3046989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Thematic</a:t>
            </a:r>
            <a:r>
              <a:rPr/>
              <a:t> </a:t>
            </a:r>
            <a:r>
              <a:rPr/>
              <a:t>Dimension:</a:t>
            </a:r>
            <a:r>
              <a:rPr/>
              <a:t> </a:t>
            </a:r>
            <a:r>
              <a:rPr/>
              <a:t>Protection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Correlations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:</a:t>
            </a:r>
            <a:r>
              <a:rPr/>
              <a:t> </a:t>
            </a:r>
            <a:r>
              <a:rPr/>
              <a:t>(Alpha</a:t>
            </a:r>
            <a:r>
              <a:rPr/>
              <a:t> </a:t>
            </a: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0.77)</a:t>
            </a:r>
          </a:p>
        </p:txBody>
      </p:sp>
      <p:pic>
        <p:nvPicPr>
          <p:cNvPr descr="Powerpoint_Humanitarian_Severity_files/figure-pptx/unnamed-chunk-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Selected</a:t>
            </a:r>
            <a:r>
              <a:rPr/>
              <a:t> </a:t>
            </a:r>
            <a:r>
              <a:rPr/>
              <a:t>Indicators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77800" y="1473200"/>
          <a:ext cx="11912600" cy="492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  <a:gridCol w="3962400"/>
                <a:gridCol w="3962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qlabel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Polarity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Concerning</a:t>
                      </a:r>
                      <a:r>
                        <a:rPr/>
                        <a:t> </a:t>
                      </a:r>
                      <a:r>
                        <a:rPr/>
                        <a:t>hierarchy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unmet</a:t>
                      </a:r>
                      <a:r>
                        <a:rPr/>
                        <a:t> </a:t>
                      </a:r>
                      <a:r>
                        <a:rPr/>
                        <a:t>needs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Community</a:t>
                      </a:r>
                      <a:r>
                        <a:rPr/>
                        <a:t> </a:t>
                      </a:r>
                      <a:r>
                        <a:rPr/>
                        <a:t>Relation</a:t>
                      </a:r>
                      <a:r>
                        <a:rPr/>
                        <a:t> </a:t>
                      </a:r>
                      <a:r>
                        <a:rPr/>
                        <a:t>Level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Relation</a:t>
                      </a:r>
                      <a:r>
                        <a:rPr/>
                        <a:t> </a:t>
                      </a:r>
                      <a:r>
                        <a:rPr/>
                        <a:t>with</a:t>
                      </a:r>
                      <a:r>
                        <a:rPr/>
                        <a:t> </a:t>
                      </a:r>
                      <a:r>
                        <a:rPr/>
                        <a:t>Host</a:t>
                      </a:r>
                      <a:r>
                        <a:rPr/>
                        <a:t> </a:t>
                      </a:r>
                      <a:r>
                        <a:rPr/>
                        <a:t>Community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Women</a:t>
                      </a:r>
                      <a:r>
                        <a:rPr/>
                        <a:t> </a:t>
                      </a:r>
                      <a:r>
                        <a:rPr/>
                        <a:t>Good</a:t>
                      </a:r>
                      <a:r>
                        <a:rPr/>
                        <a:t> </a:t>
                      </a:r>
                      <a:r>
                        <a:rPr/>
                        <a:t>safety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Men</a:t>
                      </a:r>
                      <a:r>
                        <a:rPr/>
                        <a:t> </a:t>
                      </a:r>
                      <a:r>
                        <a:rPr/>
                        <a:t>Good</a:t>
                      </a:r>
                      <a:r>
                        <a:rPr/>
                        <a:t> </a:t>
                      </a:r>
                      <a:r>
                        <a:rPr/>
                        <a:t>Safety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Child</a:t>
                      </a:r>
                      <a:r>
                        <a:rPr/>
                        <a:t> </a:t>
                      </a:r>
                      <a:r>
                        <a:rPr/>
                        <a:t>Good</a:t>
                      </a:r>
                      <a:r>
                        <a:rPr/>
                        <a:t> </a:t>
                      </a:r>
                      <a:r>
                        <a:rPr/>
                        <a:t>Safety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Reported</a:t>
                      </a:r>
                      <a:r>
                        <a:rPr/>
                        <a:t> </a:t>
                      </a:r>
                      <a:r>
                        <a:rPr/>
                        <a:t>Security</a:t>
                      </a:r>
                      <a:r>
                        <a:rPr/>
                        <a:t> </a:t>
                      </a:r>
                      <a:r>
                        <a:rPr/>
                        <a:t>Incident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Safe/Recreational</a:t>
                      </a:r>
                      <a:r>
                        <a:rPr/>
                        <a:t> </a:t>
                      </a:r>
                      <a:r>
                        <a:rPr/>
                        <a:t>Places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Diversity</a:t>
                      </a:r>
                      <a:r>
                        <a:rPr/>
                        <a:t> </a:t>
                      </a:r>
                      <a:r>
                        <a:rPr/>
                        <a:t>of</a:t>
                      </a:r>
                      <a:r>
                        <a:rPr/>
                        <a:t> </a:t>
                      </a:r>
                      <a:r>
                        <a:rPr/>
                        <a:t>Information</a:t>
                      </a:r>
                      <a:r>
                        <a:rPr/>
                        <a:t> </a:t>
                      </a:r>
                      <a:r>
                        <a:rPr/>
                        <a:t>source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ranks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Index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Building</a:t>
            </a:r>
            <a:r>
              <a:rPr/>
              <a:t> </a:t>
            </a:r>
            <a:r>
              <a:rPr/>
              <a:t>Severity</a:t>
            </a:r>
            <a:r>
              <a:rPr/>
              <a:t> </a:t>
            </a:r>
            <a:r>
              <a:rPr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Objective of the session:</a:t>
            </a:r>
          </a:p>
          <a:p>
            <a:pPr lvl="1"/>
            <a:r>
              <a:rPr/>
              <a:t>Building such index, also called </a:t>
            </a:r>
            <a:r>
              <a:rPr b="1"/>
              <a:t>composite indicator</a:t>
            </a:r>
            <a:r>
              <a:rPr/>
              <a:t>, is among the regular and expected task of any humanitarian data analyst.</a:t>
            </a:r>
          </a:p>
          <a:p>
            <a:pPr lvl="1"/>
            <a:r>
              <a:rPr/>
              <a:t>Objective is </a:t>
            </a:r>
            <a:r>
              <a:rPr b="1"/>
              <a:t>simplify</a:t>
            </a:r>
            <a:r>
              <a:rPr/>
              <a:t> information into a simple indicator that can reduce information overflow.</a:t>
            </a:r>
          </a:p>
          <a:p>
            <a:pPr lvl="1"/>
            <a:r>
              <a:rPr/>
              <a:t>Informs the sectoral and inter-sectoral discussions in order the facilitate </a:t>
            </a:r>
            <a:r>
              <a:rPr b="1"/>
              <a:t>analyis of needs</a:t>
            </a:r>
            <a:r>
              <a:rPr/>
              <a:t> between sectors.</a:t>
            </a:r>
          </a:p>
          <a:p>
            <a:pPr lvl="1"/>
            <a:r>
              <a:rPr/>
              <a:t>A Severity index allows for </a:t>
            </a:r>
            <a:r>
              <a:rPr b="1"/>
              <a:t>comparability</a:t>
            </a:r>
            <a:r>
              <a:rPr/>
              <a:t> between different locations and over time.</a:t>
            </a:r>
          </a:p>
          <a:p>
            <a:pPr lvl="1"/>
            <a:r>
              <a:rPr/>
              <a:t>It is a strong tool to support </a:t>
            </a:r>
            <a:r>
              <a:rPr b="1"/>
              <a:t>advocacy</a:t>
            </a:r>
            <a:r>
              <a:rPr/>
              <a:t> at different levels &amp; phases and a requirement from interagency humanitarian needs overview (</a:t>
            </a:r>
            <a:r>
              <a:rPr>
                <a:hlinkClick r:id="rId2"/>
              </a:rPr>
              <a:t>HNO</a:t>
            </a:r>
            <a:r>
              <a:rPr/>
              <a:t>) process.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Severity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Smoothed</a:t>
            </a:r>
            <a:r>
              <a:rPr/>
              <a:t> </a:t>
            </a:r>
            <a:r>
              <a:rPr/>
              <a:t>Severity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1709738"/>
            <a:ext cx="11142600" cy="3046989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Thematic</a:t>
            </a:r>
            <a:r>
              <a:rPr/>
              <a:t> </a:t>
            </a:r>
            <a:r>
              <a:rPr/>
              <a:t>Dimension: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Needs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Correlations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:</a:t>
            </a:r>
            <a:r>
              <a:rPr/>
              <a:t> </a:t>
            </a:r>
            <a:r>
              <a:rPr/>
              <a:t>(Alpha</a:t>
            </a:r>
            <a:r>
              <a:rPr/>
              <a:t> </a:t>
            </a: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0.82)</a:t>
            </a:r>
          </a:p>
        </p:txBody>
      </p:sp>
      <p:pic>
        <p:nvPicPr>
          <p:cNvPr descr="Powerpoint_Humanitarian_Severity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Selected</a:t>
            </a:r>
            <a:r>
              <a:rPr/>
              <a:t> </a:t>
            </a:r>
            <a:r>
              <a:rPr/>
              <a:t>Indicators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77800" y="1473200"/>
          <a:ext cx="11912600" cy="492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  <a:gridCol w="3962400"/>
                <a:gridCol w="3962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qlabel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Polarity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Severe</a:t>
                      </a:r>
                      <a:r>
                        <a:rPr/>
                        <a:t> </a:t>
                      </a:r>
                      <a:r>
                        <a:rPr/>
                        <a:t>Impact</a:t>
                      </a:r>
                      <a:r>
                        <a:rPr/>
                        <a:t> </a:t>
                      </a:r>
                      <a:r>
                        <a:rPr/>
                        <a:t>on</a:t>
                      </a:r>
                      <a:r>
                        <a:rPr/>
                        <a:t> </a:t>
                      </a:r>
                      <a:r>
                        <a:rPr/>
                        <a:t>Shelter</a:t>
                      </a:r>
                      <a:r>
                        <a:rPr/>
                        <a:t> </a:t>
                      </a:r>
                      <a:r>
                        <a:rPr/>
                        <a:t>Type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Mostly</a:t>
                      </a:r>
                      <a:r>
                        <a:rPr/>
                        <a:t> </a:t>
                      </a:r>
                      <a:r>
                        <a:rPr/>
                        <a:t>living</a:t>
                      </a:r>
                      <a:r>
                        <a:rPr/>
                        <a:t> </a:t>
                      </a:r>
                      <a:r>
                        <a:rPr/>
                        <a:t>outside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Mostly</a:t>
                      </a:r>
                      <a:r>
                        <a:rPr/>
                        <a:t> </a:t>
                      </a:r>
                      <a:r>
                        <a:rPr/>
                        <a:t>living</a:t>
                      </a:r>
                      <a:r>
                        <a:rPr/>
                        <a:t> </a:t>
                      </a:r>
                      <a:r>
                        <a:rPr/>
                        <a:t>indoor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Mostly</a:t>
                      </a:r>
                      <a:r>
                        <a:rPr/>
                        <a:t> </a:t>
                      </a:r>
                      <a:r>
                        <a:rPr/>
                        <a:t>having</a:t>
                      </a:r>
                      <a:r>
                        <a:rPr/>
                        <a:t> </a:t>
                      </a:r>
                      <a:r>
                        <a:rPr/>
                        <a:t>eletricity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Mostly</a:t>
                      </a:r>
                      <a:r>
                        <a:rPr/>
                        <a:t> </a:t>
                      </a:r>
                      <a:r>
                        <a:rPr/>
                        <a:t>having</a:t>
                      </a:r>
                      <a:r>
                        <a:rPr/>
                        <a:t> </a:t>
                      </a:r>
                      <a:r>
                        <a:rPr/>
                        <a:t>Cooking</a:t>
                      </a:r>
                      <a:r>
                        <a:rPr/>
                        <a:t> </a:t>
                      </a:r>
                      <a:r>
                        <a:rPr/>
                        <a:t>Facility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Mostly</a:t>
                      </a:r>
                      <a:r>
                        <a:rPr/>
                        <a:t> </a:t>
                      </a:r>
                      <a:r>
                        <a:rPr/>
                        <a:t>having</a:t>
                      </a:r>
                      <a:r>
                        <a:rPr/>
                        <a:t> </a:t>
                      </a:r>
                      <a:r>
                        <a:rPr/>
                        <a:t>Private</a:t>
                      </a:r>
                      <a:r>
                        <a:rPr/>
                        <a:t> </a:t>
                      </a:r>
                      <a:r>
                        <a:rPr/>
                        <a:t>Living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Mostly</a:t>
                      </a:r>
                      <a:r>
                        <a:rPr/>
                        <a:t> </a:t>
                      </a:r>
                      <a:r>
                        <a:rPr/>
                        <a:t>having</a:t>
                      </a:r>
                      <a:r>
                        <a:rPr/>
                        <a:t> </a:t>
                      </a:r>
                      <a:r>
                        <a:rPr/>
                        <a:t>Moskito</a:t>
                      </a:r>
                      <a:r>
                        <a:rPr/>
                        <a:t> </a:t>
                      </a:r>
                      <a:r>
                        <a:rPr/>
                        <a:t>Net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Core</a:t>
                      </a:r>
                      <a:r>
                        <a:rPr/>
                        <a:t> </a:t>
                      </a:r>
                      <a:r>
                        <a:rPr/>
                        <a:t>Relief</a:t>
                      </a:r>
                      <a:r>
                        <a:rPr/>
                        <a:t> </a:t>
                      </a:r>
                      <a:r>
                        <a:rPr/>
                        <a:t>Item</a:t>
                      </a:r>
                      <a:r>
                        <a:rPr/>
                        <a:t> </a:t>
                      </a:r>
                      <a:r>
                        <a:rPr/>
                        <a:t>Provided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Access</a:t>
                      </a:r>
                      <a:r>
                        <a:rPr/>
                        <a:t> </a:t>
                      </a:r>
                      <a:r>
                        <a:rPr/>
                        <a:t>to</a:t>
                      </a:r>
                      <a:r>
                        <a:rPr/>
                        <a:t> </a:t>
                      </a:r>
                      <a:r>
                        <a:rPr/>
                        <a:t>Market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Food</a:t>
                      </a:r>
                      <a:r>
                        <a:rPr/>
                        <a:t> </a:t>
                      </a:r>
                      <a:r>
                        <a:rPr/>
                        <a:t>source</a:t>
                      </a:r>
                      <a:r>
                        <a:rPr/>
                        <a:t> </a:t>
                      </a:r>
                      <a:r>
                        <a:rPr/>
                        <a:t>dignity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ranks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1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Index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Severity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Smoothed</a:t>
            </a:r>
            <a:r>
              <a:rPr/>
              <a:t> </a:t>
            </a:r>
            <a:r>
              <a:rPr/>
              <a:t>Severity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1709738"/>
            <a:ext cx="11142600" cy="3046989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Thematic</a:t>
            </a:r>
            <a:r>
              <a:rPr/>
              <a:t> </a:t>
            </a:r>
            <a:r>
              <a:rPr/>
              <a:t>Dimension:</a:t>
            </a:r>
            <a:r>
              <a:rPr/>
              <a:t> </a:t>
            </a:r>
            <a:r>
              <a:rPr/>
              <a:t>WASH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comes from </a:t>
            </a:r>
            <a:r>
              <a:rPr b="1"/>
              <a:t>Key Informant Interviews</a:t>
            </a:r>
            <a:r>
              <a:rPr/>
              <a:t> affected by Hurricane Dorian, Bahamas - </a:t>
            </a:r>
            <a:r>
              <a:rPr>
                <a:hlinkClick r:id="rId2"/>
              </a:rPr>
              <a:t>data available through HDX here</a:t>
            </a:r>
            <a:r>
              <a:rPr/>
              <a:t>.</a:t>
            </a:r>
          </a:p>
          <a:p>
            <a:pPr lvl="1"/>
            <a:r>
              <a:rPr/>
              <a:t>Data were collected at the beginning of November 2019 by IOM/DTM in the Bahamas. See </a:t>
            </a:r>
            <a:r>
              <a:rPr>
                <a:hlinkClick r:id="rId3"/>
              </a:rPr>
              <a:t>initial report</a:t>
            </a:r>
          </a:p>
          <a:p>
            <a:pPr lvl="1"/>
            <a:r>
              <a:rPr/>
              <a:t>covers Abaco Island which has been severely hit by Hurricane Dorian on 1-3 September 2019.</a:t>
            </a:r>
          </a:p>
          <a:p>
            <a:pPr lvl="0" marL="0" indent="0">
              <a:buNone/>
            </a:pPr>
            <a:r>
              <a:rPr/>
              <a:t>Analysis can be reproduced on the next release of DTM to identify </a:t>
            </a:r>
            <a:r>
              <a:rPr b="1"/>
              <a:t>Severity Evolution over time</a:t>
            </a:r>
            <a:r>
              <a:rPr/>
              <a:t>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Correlations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:</a:t>
            </a:r>
            <a:r>
              <a:rPr/>
              <a:t> </a:t>
            </a:r>
            <a:r>
              <a:rPr/>
              <a:t>(Alpha</a:t>
            </a:r>
            <a:r>
              <a:rPr/>
              <a:t> </a:t>
            </a: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0.6)</a:t>
            </a:r>
          </a:p>
        </p:txBody>
      </p:sp>
      <p:pic>
        <p:nvPicPr>
          <p:cNvPr descr="Powerpoint_Humanitarian_Severity_files/figure-pptx/unnamed-chunk-2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Selected</a:t>
            </a:r>
            <a:r>
              <a:rPr/>
              <a:t> </a:t>
            </a:r>
            <a:r>
              <a:rPr/>
              <a:t>Indicators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77800" y="1473200"/>
          <a:ext cx="11912600" cy="492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  <a:gridCol w="3962400"/>
                <a:gridCol w="3962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qlabel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Polarity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Water</a:t>
                      </a:r>
                      <a:r>
                        <a:rPr/>
                        <a:t> </a:t>
                      </a:r>
                      <a:r>
                        <a:rPr/>
                        <a:t>Source</a:t>
                      </a:r>
                      <a:r>
                        <a:rPr/>
                        <a:t> </a:t>
                      </a:r>
                      <a:r>
                        <a:rPr/>
                        <a:t>Safety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Water</a:t>
                      </a:r>
                      <a:r>
                        <a:rPr/>
                        <a:t> </a:t>
                      </a:r>
                      <a:r>
                        <a:rPr/>
                        <a:t>Sufficient</a:t>
                      </a:r>
                      <a:r>
                        <a:rPr/>
                        <a:t> </a:t>
                      </a:r>
                      <a:r>
                        <a:rPr/>
                        <a:t>Availibility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Complaint</a:t>
                      </a:r>
                      <a:r>
                        <a:rPr/>
                        <a:t> </a:t>
                      </a:r>
                      <a:r>
                        <a:rPr/>
                        <a:t>on</a:t>
                      </a:r>
                      <a:r>
                        <a:rPr/>
                        <a:t> </a:t>
                      </a:r>
                      <a:r>
                        <a:rPr/>
                        <a:t>Water</a:t>
                      </a:r>
                      <a:r>
                        <a:rPr/>
                        <a:t> </a:t>
                      </a:r>
                      <a:r>
                        <a:rPr/>
                        <a:t>Quality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Problem</a:t>
                      </a:r>
                      <a:r>
                        <a:rPr/>
                        <a:t> </a:t>
                      </a:r>
                      <a:r>
                        <a:rPr/>
                        <a:t>with</a:t>
                      </a:r>
                      <a:r>
                        <a:rPr/>
                        <a:t> </a:t>
                      </a:r>
                      <a:r>
                        <a:rPr/>
                        <a:t>Water</a:t>
                      </a:r>
                      <a:r>
                        <a:rPr/>
                        <a:t> </a:t>
                      </a:r>
                      <a:r>
                        <a:rPr/>
                        <a:t>Smell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Garbage</a:t>
                      </a:r>
                      <a:r>
                        <a:rPr/>
                        <a:t> </a:t>
                      </a:r>
                      <a:r>
                        <a:rPr/>
                        <a:t>Safety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than</a:t>
                      </a:r>
                      <a:r>
                        <a:rPr/>
                        <a:t> </a:t>
                      </a:r>
                      <a:r>
                        <a:rPr/>
                        <a:t>2</a:t>
                      </a:r>
                      <a:r>
                        <a:rPr/>
                        <a:t> </a:t>
                      </a:r>
                      <a:r>
                        <a:rPr/>
                        <a:t>Garbage</a:t>
                      </a:r>
                      <a:r>
                        <a:rPr/>
                        <a:t> </a:t>
                      </a:r>
                      <a:r>
                        <a:rPr/>
                        <a:t>Pickup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Debris</a:t>
                      </a:r>
                      <a:r>
                        <a:rPr/>
                        <a:t> </a:t>
                      </a:r>
                      <a:r>
                        <a:rPr/>
                        <a:t>Removal</a:t>
                      </a:r>
                      <a:r>
                        <a:rPr/>
                        <a:t> </a:t>
                      </a:r>
                      <a:r>
                        <a:rPr/>
                        <a:t>Safety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Problem</a:t>
                      </a:r>
                      <a:r>
                        <a:rPr/>
                        <a:t> </a:t>
                      </a:r>
                      <a:r>
                        <a:rPr/>
                        <a:t>with</a:t>
                      </a:r>
                      <a:r>
                        <a:rPr/>
                        <a:t> </a:t>
                      </a:r>
                      <a:r>
                        <a:rPr/>
                        <a:t>Waste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ranks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2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Index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2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Severity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Smoothed</a:t>
            </a:r>
            <a:r>
              <a:rPr/>
              <a:t> </a:t>
            </a:r>
            <a:r>
              <a:rPr/>
              <a:t>Severity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3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1709738"/>
            <a:ext cx="11142600" cy="3046989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Thematic</a:t>
            </a:r>
            <a:r>
              <a:rPr/>
              <a:t> </a:t>
            </a:r>
            <a:r>
              <a:rPr/>
              <a:t>Dimension: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Services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Correlations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:</a:t>
            </a:r>
            <a:r>
              <a:rPr/>
              <a:t> </a:t>
            </a:r>
            <a:r>
              <a:rPr/>
              <a:t>(Alpha</a:t>
            </a:r>
            <a:r>
              <a:rPr/>
              <a:t> </a:t>
            </a: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0.78)</a:t>
            </a:r>
          </a:p>
        </p:txBody>
      </p:sp>
      <p:pic>
        <p:nvPicPr>
          <p:cNvPr descr="Powerpoint_Humanitarian_Severity_files/figure-pptx/unnamed-chunk-3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Selected</a:t>
            </a:r>
            <a:r>
              <a:rPr/>
              <a:t> </a:t>
            </a:r>
            <a:r>
              <a:rPr/>
              <a:t>Indicators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77800" y="1473200"/>
          <a:ext cx="11912600" cy="492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  <a:gridCol w="3962400"/>
                <a:gridCol w="3962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qlabel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Polarity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Increased</a:t>
                      </a:r>
                      <a:r>
                        <a:rPr/>
                        <a:t> </a:t>
                      </a:r>
                      <a:r>
                        <a:rPr/>
                        <a:t>Health</a:t>
                      </a:r>
                      <a:r>
                        <a:rPr/>
                        <a:t> </a:t>
                      </a:r>
                      <a:r>
                        <a:rPr/>
                        <a:t>Issue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Good</a:t>
                      </a:r>
                      <a:r>
                        <a:rPr/>
                        <a:t> </a:t>
                      </a:r>
                      <a:r>
                        <a:rPr/>
                        <a:t>access</a:t>
                      </a:r>
                      <a:r>
                        <a:rPr/>
                        <a:t> </a:t>
                      </a:r>
                      <a:r>
                        <a:rPr/>
                        <a:t>to</a:t>
                      </a:r>
                      <a:r>
                        <a:rPr/>
                        <a:t> </a:t>
                      </a:r>
                      <a:r>
                        <a:rPr/>
                        <a:t>health</a:t>
                      </a:r>
                      <a:r>
                        <a:rPr/>
                        <a:t> </a:t>
                      </a:r>
                      <a:r>
                        <a:rPr/>
                        <a:t>on</a:t>
                      </a:r>
                      <a:r>
                        <a:rPr/>
                        <a:t> </a:t>
                      </a:r>
                      <a:r>
                        <a:rPr/>
                        <a:t>side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Good</a:t>
                      </a:r>
                      <a:r>
                        <a:rPr/>
                        <a:t> </a:t>
                      </a:r>
                      <a:r>
                        <a:rPr/>
                        <a:t>access</a:t>
                      </a:r>
                      <a:r>
                        <a:rPr/>
                        <a:t> </a:t>
                      </a:r>
                      <a:r>
                        <a:rPr/>
                        <a:t>to</a:t>
                      </a:r>
                      <a:r>
                        <a:rPr/>
                        <a:t> </a:t>
                      </a:r>
                      <a:r>
                        <a:rPr/>
                        <a:t>medicine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Health</a:t>
                      </a:r>
                      <a:r>
                        <a:rPr/>
                        <a:t> </a:t>
                      </a:r>
                      <a:r>
                        <a:rPr/>
                        <a:t>Facility</a:t>
                      </a:r>
                      <a:r>
                        <a:rPr/>
                        <a:t> </a:t>
                      </a:r>
                      <a:r>
                        <a:rPr/>
                        <a:t>Proximity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Formal</a:t>
                      </a:r>
                      <a:r>
                        <a:rPr/>
                        <a:t> </a:t>
                      </a:r>
                      <a:r>
                        <a:rPr/>
                        <a:t>Education</a:t>
                      </a:r>
                      <a:r>
                        <a:rPr/>
                        <a:t> </a:t>
                      </a:r>
                      <a:r>
                        <a:rPr/>
                        <a:t>Proximity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Informal</a:t>
                      </a:r>
                      <a:r>
                        <a:rPr/>
                        <a:t> </a:t>
                      </a:r>
                      <a:r>
                        <a:rPr/>
                        <a:t>Education</a:t>
                      </a:r>
                      <a:r>
                        <a:rPr/>
                        <a:t> </a:t>
                      </a:r>
                      <a:r>
                        <a:rPr/>
                        <a:t>Proximity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School</a:t>
                      </a:r>
                      <a:r>
                        <a:rPr/>
                        <a:t> </a:t>
                      </a:r>
                      <a:r>
                        <a:rPr/>
                        <a:t>Proximity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School</a:t>
                      </a:r>
                      <a:r>
                        <a:rPr/>
                        <a:t> </a:t>
                      </a:r>
                      <a:r>
                        <a:rPr/>
                        <a:t>issue</a:t>
                      </a:r>
                      <a:r>
                        <a:rPr/>
                        <a:t> </a:t>
                      </a:r>
                      <a:r>
                        <a:rPr/>
                        <a:t>complexity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Negative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more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ranks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1709738"/>
            <a:ext cx="11142600" cy="3046989"/>
          </a:xfrm>
        </p:spPr>
        <p:txBody>
          <a:bodyPr/>
          <a:lstStyle/>
          <a:p>
            <a:pPr lvl="0" marL="0" indent="0">
              <a:buNone/>
            </a:pPr>
            <a:r>
              <a:rPr/>
              <a:t>Methodology: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badly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badly</a:t>
            </a:r>
            <a:r>
              <a:rPr/>
              <a:t> </a:t>
            </a:r>
            <a:r>
              <a:rPr/>
              <a:t>measured.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Index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Severity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Smoothed</a:t>
            </a:r>
            <a:r>
              <a:rPr/>
              <a:t> </a:t>
            </a:r>
            <a:r>
              <a:rPr/>
              <a:t>Severity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1709738"/>
            <a:ext cx="11142600" cy="3046989"/>
          </a:xfrm>
        </p:spPr>
        <p:txBody>
          <a:bodyPr/>
          <a:lstStyle/>
          <a:p>
            <a:pPr lvl="0" marL="0" indent="0">
              <a:buNone/>
            </a:pPr>
            <a:r>
              <a:rPr/>
              <a:t>Thematic</a:t>
            </a:r>
            <a:r>
              <a:rPr/>
              <a:t> </a:t>
            </a:r>
            <a:r>
              <a:rPr/>
              <a:t>Dimension: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Safety</a:t>
            </a:r>
            <a:r>
              <a:rPr/>
              <a:t> </a:t>
            </a:r>
            <a:r>
              <a:rPr/>
              <a:t>Net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Correlations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:</a:t>
            </a:r>
            <a:r>
              <a:rPr/>
              <a:t> </a:t>
            </a:r>
            <a:r>
              <a:rPr/>
              <a:t>(Alpha</a:t>
            </a:r>
            <a:r>
              <a:rPr/>
              <a:t> </a:t>
            </a: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0.85)</a:t>
            </a:r>
          </a:p>
        </p:txBody>
      </p:sp>
      <p:pic>
        <p:nvPicPr>
          <p:cNvPr descr="Powerpoint_Humanitarian_Severity_files/figure-pptx/unnamed-chunk-4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Selected</a:t>
            </a:r>
            <a:r>
              <a:rPr/>
              <a:t> </a:t>
            </a:r>
            <a:r>
              <a:rPr/>
              <a:t>Indicators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77800" y="1473200"/>
          <a:ext cx="11912600" cy="492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2400"/>
                <a:gridCol w="3962400"/>
                <a:gridCol w="3962400"/>
              </a:tblGrid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qlabel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Calculation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Polarity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Current</a:t>
                      </a:r>
                      <a:r>
                        <a:rPr/>
                        <a:t> </a:t>
                      </a:r>
                      <a:r>
                        <a:rPr/>
                        <a:t>Social</a:t>
                      </a:r>
                      <a:r>
                        <a:rPr/>
                        <a:t> </a:t>
                      </a:r>
                      <a:r>
                        <a:rPr/>
                        <a:t>Assistance</a:t>
                      </a:r>
                      <a:r>
                        <a:rPr/>
                        <a:t> </a:t>
                      </a: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access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Current</a:t>
                      </a:r>
                      <a:r>
                        <a:rPr/>
                        <a:t> </a:t>
                      </a: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Benefit</a:t>
                      </a:r>
                      <a:r>
                        <a:rPr/>
                        <a:t> </a:t>
                      </a:r>
                      <a:r>
                        <a:rPr/>
                        <a:t>Diversity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Previous</a:t>
                      </a:r>
                      <a:r>
                        <a:rPr/>
                        <a:t> </a:t>
                      </a: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Social</a:t>
                      </a:r>
                      <a:r>
                        <a:rPr/>
                        <a:t> </a:t>
                      </a:r>
                      <a:r>
                        <a:rPr/>
                        <a:t>Assistance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binary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Previous</a:t>
                      </a:r>
                      <a:r>
                        <a:rPr/>
                        <a:t> </a:t>
                      </a: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Benefit</a:t>
                      </a:r>
                      <a:r>
                        <a:rPr/>
                        <a:t> </a:t>
                      </a:r>
                      <a:r>
                        <a:rPr/>
                        <a:t>Diversity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scored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marL="0" indent="0" algn="l">
                        <a:buNone/>
                      </a:pPr>
                      <a:r>
                        <a:rPr/>
                        <a:t>Positive</a:t>
                      </a:r>
                      <a:r>
                        <a:rPr/>
                        <a:t> </a:t>
                      </a:r>
                      <a:r>
                        <a:rPr/>
                        <a:t>(the</a:t>
                      </a:r>
                      <a:r>
                        <a:rPr/>
                        <a:t> </a:t>
                      </a:r>
                      <a:r>
                        <a:rPr/>
                        <a:t>higher</a:t>
                      </a:r>
                      <a:r>
                        <a:rPr/>
                        <a:t> </a:t>
                      </a:r>
                      <a:r>
                        <a:rPr/>
                        <a:t>score,</a:t>
                      </a:r>
                      <a:r>
                        <a:rPr/>
                        <a:t> </a:t>
                      </a:r>
                      <a:r>
                        <a:rPr/>
                        <a:t>the</a:t>
                      </a:r>
                      <a:r>
                        <a:rPr/>
                        <a:t> </a:t>
                      </a:r>
                      <a:r>
                        <a:rPr/>
                        <a:t>less</a:t>
                      </a:r>
                      <a:r>
                        <a:rPr/>
                        <a:t> </a:t>
                      </a:r>
                      <a:r>
                        <a:rPr/>
                        <a:t>severe)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ranks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4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Index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4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Severity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4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Smoothed</a:t>
            </a:r>
            <a:r>
              <a:rPr/>
              <a:t> </a:t>
            </a:r>
            <a:r>
              <a:rPr/>
              <a:t>Severity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5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When developing severity index, each steps comes with methodological questions:</a:t>
            </a:r>
          </a:p>
          <a:p>
            <a:pPr lvl="1"/>
            <a:r>
              <a:rPr/>
              <a:t>How to select and organize indicators? (a consistent Framework)</a:t>
            </a:r>
          </a:p>
          <a:p>
            <a:pPr lvl="1"/>
            <a:r>
              <a:rPr/>
              <a:t>How to calculate and reshape them? (polarity &amp; normalization)</a:t>
            </a:r>
          </a:p>
          <a:p>
            <a:pPr lvl="1"/>
            <a:r>
              <a:rPr/>
              <a:t>How to assemble them together? (aggregation and weighting).</a:t>
            </a:r>
          </a:p>
          <a:p>
            <a:pPr lvl="1"/>
            <a:r>
              <a:rPr/>
              <a:t>What formula to retain? (comparison &amp; sensitivity).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1709738"/>
            <a:ext cx="11142600" cy="3046989"/>
          </a:xfrm>
        </p:spPr>
        <p:txBody>
          <a:bodyPr/>
          <a:lstStyle/>
          <a:p>
            <a:pPr lvl="0" marL="0" indent="0">
              <a:buNone/>
            </a:pPr>
            <a:r>
              <a:rPr/>
              <a:t>Full</a:t>
            </a:r>
            <a:r>
              <a:rPr/>
              <a:t> </a:t>
            </a:r>
            <a:r>
              <a:rPr/>
              <a:t>Composite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Severity:</a:t>
            </a:r>
            <a:r>
              <a:rPr/>
              <a:t> </a:t>
            </a:r>
            <a:r>
              <a:rPr/>
              <a:t>aggregating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themes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Correlations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:</a:t>
            </a:r>
            <a:r>
              <a:rPr/>
              <a:t> </a:t>
            </a:r>
            <a:r>
              <a:rPr/>
              <a:t>(Alpha</a:t>
            </a:r>
            <a:r>
              <a:rPr/>
              <a:t> </a:t>
            </a: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0.79)</a:t>
            </a:r>
          </a:p>
        </p:txBody>
      </p:sp>
      <p:pic>
        <p:nvPicPr>
          <p:cNvPr descr="Powerpoint_Humanitarian_Severity_files/figure-pptx/unnamed-chunk-5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Comparing</a:t>
            </a:r>
            <a:r>
              <a:rPr/>
              <a:t> </a:t>
            </a:r>
            <a:r>
              <a:rPr/>
              <a:t>ranks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5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Index</a:t>
            </a:r>
            <a:r>
              <a:rPr/>
              <a:t> </a:t>
            </a:r>
            <a:r>
              <a:rPr/>
              <a:t>sensitivity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method</a:t>
            </a:r>
          </a:p>
        </p:txBody>
      </p:sp>
      <p:pic>
        <p:nvPicPr>
          <p:cNvPr descr="Powerpoint_Humanitarian_Severity_files/figure-pptx/unnamed-chunk-5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Severity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5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Smoothed</a:t>
            </a:r>
            <a:r>
              <a:rPr/>
              <a:t> </a:t>
            </a:r>
            <a:r>
              <a:rPr/>
              <a:t>Severity</a:t>
            </a:r>
            <a:r>
              <a:rPr/>
              <a:t> </a:t>
            </a:r>
            <a:r>
              <a:rPr/>
              <a:t>map</a:t>
            </a:r>
          </a:p>
        </p:txBody>
      </p:sp>
      <p:pic>
        <p:nvPicPr>
          <p:cNvPr descr="Powerpoint_Humanitarian_Severity_files/figure-pptx/unnamed-chunk-5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06500" y="1473200"/>
            <a:ext cx="9855200" cy="492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0442" y="-140"/>
            <a:ext cx="10281558" cy="132556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Severity</a:t>
            </a:r>
            <a:r>
              <a:rPr/>
              <a:t> </a:t>
            </a:r>
            <a:r>
              <a:rPr/>
              <a:t>Theoretical</a:t>
            </a:r>
            <a:r>
              <a:rPr/>
              <a:t> </a:t>
            </a:r>
            <a:r>
              <a:rPr/>
              <a:t>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Composite indicators are generally used to summarize a number of underlying individual indicators or variables. There are basically three levels of indicator groupings:</a:t>
            </a:r>
          </a:p>
          <a:p>
            <a:pPr lvl="1"/>
            <a:r>
              <a:rPr/>
              <a:t>Individual indicator sets represent a menu of separate indicators or statistics.</a:t>
            </a:r>
          </a:p>
          <a:p>
            <a:pPr lvl="1"/>
            <a:r>
              <a:rPr/>
              <a:t>Thematic indicators are individual indicators which are grouped together around a specific area or theme.</a:t>
            </a:r>
          </a:p>
          <a:p>
            <a:pPr lvl="1"/>
            <a:r>
              <a:rPr/>
              <a:t>Composite indicators are formed when thematic indicators are compiled into a synthetic index and presented as a single composite measure.</a:t>
            </a:r>
          </a:p>
        </p:txBody>
      </p:sp>
      <p:pic>
        <p:nvPicPr>
          <p:cNvPr descr="ind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0" y="2946400"/>
            <a:ext cx="2844800" cy="176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9017000" y="6032500"/>
            <a:ext cx="28448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 b="1"/>
              <a:t>Example:</a:t>
            </a:r>
            <a:r>
              <a:rPr/>
              <a:t> </a:t>
            </a:r>
            <a:r>
              <a:rPr/>
              <a:t>INFORM</a:t>
            </a:r>
            <a:r>
              <a:rPr/>
              <a:t> </a:t>
            </a:r>
            <a:r>
              <a:rPr/>
              <a:t>Global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(GRI)</a:t>
            </a:r>
            <a:r>
              <a:rPr/>
              <a:t> </a:t>
            </a:r>
            <a:r>
              <a:rPr/>
              <a:t>Framework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Sub-Indicator</a:t>
            </a:r>
            <a:r>
              <a:rPr/>
              <a:t> </a:t>
            </a:r>
            <a:r>
              <a:rPr/>
              <a:t>Polarity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 </a:t>
            </a:r>
            <a:r>
              <a:rPr b="1"/>
              <a:t>polarity</a:t>
            </a:r>
            <a:r>
              <a:rPr/>
              <a:t> of a sub-indicator is the sign of the relationship between the indicator and the phenomenon to be measured (</a:t>
            </a:r>
            <a:r>
              <a:rPr i="1"/>
              <a:t>for instance, in a well-being index, “GDP per capita” has ‘positive’ polarity and “Unemployment rate” has ‘negative’ polarity</a:t>
            </a:r>
            <a:r>
              <a:rPr/>
              <a:t>), which means here:</a:t>
            </a:r>
          </a:p>
          <a:p>
            <a:pPr lvl="1"/>
            <a:r>
              <a:rPr/>
              <a:t>Negative (the higher score, the more severe) or</a:t>
            </a:r>
          </a:p>
          <a:p>
            <a:pPr lvl="1"/>
            <a:r>
              <a:rPr/>
              <a:t>Positive (the higher score, the less severe)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 Normalization allows for </a:t>
            </a:r>
            <a:r>
              <a:rPr b="1"/>
              <a:t>adjustments of distribution</a:t>
            </a:r>
            <a:r>
              <a:rPr/>
              <a:t> (similar range of variation) and scale (common scale) of sub-indicators that may reflect different units of measurement and different ranges of variation. Different possible options:</a:t>
            </a:r>
          </a:p>
          <a:p>
            <a:pPr lvl="1"/>
            <a:r>
              <a:rPr/>
              <a:t>A z-score approach: Imposes a distribution with mean zero and variance 1. Standardized scores which are below average will become negative, implying that further geometric aggregation will be prevented.</a:t>
            </a:r>
          </a:p>
          <a:p>
            <a:pPr lvl="1"/>
            <a:r>
              <a:rPr/>
              <a:t>A min-max approach: Same range of variation [0,1]) but not same variance. This method is very sensitive to extreme values/outliers</a:t>
            </a:r>
          </a:p>
          <a:p>
            <a:pPr lvl="1"/>
            <a:r>
              <a:rPr/>
              <a:t>A ranking method: Scores are replaced by ranks – e.g. the highest score receives the first ranking position (rank 1).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648" y="-140"/>
            <a:ext cx="10343351" cy="1288773"/>
          </a:xfrm>
        </p:spPr>
        <p:txBody>
          <a:bodyPr/>
          <a:lstStyle/>
          <a:p>
            <a:pPr lvl="0" marL="0" indent="0">
              <a:buNone/>
            </a:pPr>
            <a:r>
              <a:rPr/>
              <a:t>Calculating</a:t>
            </a:r>
            <a:r>
              <a:rPr/>
              <a:t> </a:t>
            </a:r>
            <a:r>
              <a:rPr/>
              <a:t>sub-indicators</a:t>
            </a:r>
            <a:r>
              <a:rPr/>
              <a:t> </a:t>
            </a:r>
            <a:r>
              <a:rPr/>
              <a:t>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Different calculations were used depending on the type of questions used in the severity framework:</a:t>
            </a:r>
          </a:p>
          <a:p>
            <a:pPr lvl="1"/>
            <a:r>
              <a:rPr/>
              <a:t>For </a:t>
            </a:r>
            <a:r>
              <a:rPr sz="1800">
                <a:latin typeface="Courier"/>
              </a:rPr>
              <a:t>binary</a:t>
            </a:r>
            <a:r>
              <a:rPr/>
              <a:t> questions, negative questions receive a score of 1 when answered positively, and 0 when “no”</a:t>
            </a:r>
          </a:p>
          <a:p>
            <a:pPr lvl="1"/>
            <a:r>
              <a:rPr/>
              <a:t>Some </a:t>
            </a:r>
            <a:r>
              <a:rPr sz="1800">
                <a:latin typeface="Courier"/>
              </a:rPr>
              <a:t>select_one</a:t>
            </a:r>
            <a:r>
              <a:rPr/>
              <a:t> response choices is ordinal data with an imputed ordered response, where the max score is given either to the best or worst possible choice.</a:t>
            </a:r>
          </a:p>
          <a:p>
            <a:pPr lvl="1"/>
            <a:r>
              <a:rPr/>
              <a:t>Some </a:t>
            </a:r>
            <a:r>
              <a:rPr sz="1800">
                <a:latin typeface="Courier"/>
              </a:rPr>
              <a:t>select_multiple</a:t>
            </a:r>
            <a:r>
              <a:rPr/>
              <a:t> questions might have many dummy variables corresponded to the question and the sum of these scores represented the highest score possible. Other </a:t>
            </a:r>
            <a:r>
              <a:rPr sz="1800">
                <a:latin typeface="Courier"/>
              </a:rPr>
              <a:t>select_multiple</a:t>
            </a:r>
            <a:r>
              <a:rPr/>
              <a:t> response choices are discrete choice data with nominal responses; each answer in the </a:t>
            </a:r>
            <a:r>
              <a:rPr sz="1800">
                <a:latin typeface="Courier"/>
              </a:rPr>
              <a:t>select_multiple</a:t>
            </a:r>
            <a:r>
              <a:rPr/>
              <a:t> are weighted according their severity.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40 1">
      <a:dk1>
        <a:srgbClr val="000000"/>
      </a:dk1>
      <a:lt1>
        <a:srgbClr val="404040"/>
      </a:lt1>
      <a:dk2>
        <a:srgbClr val="44546A"/>
      </a:dk2>
      <a:lt2>
        <a:srgbClr val="40404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909090"/>
      </a:hlink>
      <a:folHlink>
        <a:srgbClr val="65656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1B38DA30-0CE3-AE48-AEC0-2FBA936BF5ED}" vid="{2CCE4DA5-2E16-5E44-97B1-2FDB7ECCC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1</Words>
  <Application>Microsoft Office PowerPoint</Application>
  <PresentationFormat>Widescreen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Humanitarian Severity Index</dc:title>
  <dc:creator>Data Analysis Workshop</dc:creator>
  <cp:keywords/>
  <dcterms:created xsi:type="dcterms:W3CDTF">2019-12-12T20:02:07Z</dcterms:created>
  <dcterms:modified xsi:type="dcterms:W3CDTF">2019-12-12T20:02:07Z</dcterms:modified>
</cp:coreProperties>
</file>